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3ecc02191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3ecc02191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3ecc021db7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3ecc021db7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3ecc02191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3ecc02191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3ecc021db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3ecc021db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3ecc021db7_2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3ecc021db7_2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3ecc021db7_2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3ecc021db7_2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3ecc02191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3ecc02191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3ecc02191c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3ecc02191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3ecc021db7_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3ecc021db7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3ecc021db7_2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3ecc021db7_2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3ecc02191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3ecc02191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3ecc021db7_2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3ecc021db7_2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3ecc021db7_2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3ecc021db7_2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ecc021db7_2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ecc021db7_2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ecc021db7_2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ecc021db7_2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3ecc021db7_2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3ecc021db7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ecc021db7_2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ecc021db7_2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3ecc021db7_2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3ecc021db7_2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3ecc02191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3ecc02191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3ecc02191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3ecc0219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3ecc02191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3ecc02191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3ecc02191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3ecc02191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3ecc02191c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3ecc02191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ecc021db7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3ecc021db7_2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3ecc021db7_2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3ecc021db7_2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500">
        <p:fade thruBlk="1"/>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0.png"/><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11.png"/><Relationship Id="rId6"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2.pn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1304700" y="698675"/>
            <a:ext cx="6534600" cy="1956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000"/>
              </a:spcBef>
              <a:spcAft>
                <a:spcPts val="0"/>
              </a:spcAft>
              <a:buNone/>
            </a:pPr>
            <a:r>
              <a:rPr b="1" lang="en" sz="2400">
                <a:latin typeface="Times New Roman"/>
                <a:ea typeface="Times New Roman"/>
                <a:cs typeface="Times New Roman"/>
                <a:sym typeface="Times New Roman"/>
              </a:rPr>
              <a:t>Department of Computer Science</a:t>
            </a:r>
            <a:endParaRPr b="1" sz="2400">
              <a:latin typeface="Times New Roman"/>
              <a:ea typeface="Times New Roman"/>
              <a:cs typeface="Times New Roman"/>
              <a:sym typeface="Times New Roman"/>
            </a:endParaRPr>
          </a:p>
          <a:p>
            <a:pPr indent="0" lvl="0" marL="0" rtl="0" algn="ctr">
              <a:lnSpc>
                <a:spcPct val="115000"/>
              </a:lnSpc>
              <a:spcBef>
                <a:spcPts val="1000"/>
              </a:spcBef>
              <a:spcAft>
                <a:spcPts val="0"/>
              </a:spcAft>
              <a:buNone/>
            </a:pPr>
            <a:r>
              <a:rPr b="1" lang="en" sz="2400">
                <a:latin typeface="Times New Roman"/>
                <a:ea typeface="Times New Roman"/>
                <a:cs typeface="Times New Roman"/>
                <a:sym typeface="Times New Roman"/>
              </a:rPr>
              <a:t>GeoFriend</a:t>
            </a:r>
            <a:endParaRPr b="1" sz="2400">
              <a:latin typeface="Times New Roman"/>
              <a:ea typeface="Times New Roman"/>
              <a:cs typeface="Times New Roman"/>
              <a:sym typeface="Times New Roman"/>
            </a:endParaRPr>
          </a:p>
          <a:p>
            <a:pPr indent="0" lvl="0" marL="0" rtl="0" algn="ctr">
              <a:lnSpc>
                <a:spcPct val="115000"/>
              </a:lnSpc>
              <a:spcBef>
                <a:spcPts val="1000"/>
              </a:spcBef>
              <a:spcAft>
                <a:spcPts val="0"/>
              </a:spcAft>
              <a:buNone/>
            </a:pPr>
            <a:r>
              <a:rPr b="1" lang="en" sz="2400">
                <a:latin typeface="Times New Roman"/>
                <a:ea typeface="Times New Roman"/>
                <a:cs typeface="Times New Roman"/>
                <a:sym typeface="Times New Roman"/>
              </a:rPr>
              <a:t>Exploratory Analysis of Geolocational Data</a:t>
            </a:r>
            <a:endParaRPr sz="2400">
              <a:latin typeface="Times New Roman"/>
              <a:ea typeface="Times New Roman"/>
              <a:cs typeface="Times New Roman"/>
              <a:sym typeface="Times New Roman"/>
            </a:endParaRPr>
          </a:p>
          <a:p>
            <a:pPr indent="0" lvl="0" marL="0" rtl="0" algn="l">
              <a:spcBef>
                <a:spcPts val="200"/>
              </a:spcBef>
              <a:spcAft>
                <a:spcPts val="0"/>
              </a:spcAft>
              <a:buNone/>
            </a:pPr>
            <a:r>
              <a:t/>
            </a:r>
            <a:endParaRPr/>
          </a:p>
        </p:txBody>
      </p:sp>
      <p:sp>
        <p:nvSpPr>
          <p:cNvPr id="55" name="Google Shape;55;p13"/>
          <p:cNvSpPr txBox="1"/>
          <p:nvPr/>
        </p:nvSpPr>
        <p:spPr>
          <a:xfrm>
            <a:off x="5994775" y="3163575"/>
            <a:ext cx="3241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Group 5</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Ansar P A</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Ayisha Ban</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Jins Mathew Koshy</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Muhammed Nazarudheen</a:t>
            </a:r>
            <a:endParaRPr>
              <a:latin typeface="Times New Roman"/>
              <a:ea typeface="Times New Roman"/>
              <a:cs typeface="Times New Roman"/>
              <a:sym typeface="Times New Roman"/>
            </a:endParaRPr>
          </a:p>
        </p:txBody>
      </p:sp>
      <p:sp>
        <p:nvSpPr>
          <p:cNvPr id="56" name="Google Shape;56;p13"/>
          <p:cNvSpPr txBox="1"/>
          <p:nvPr/>
        </p:nvSpPr>
        <p:spPr>
          <a:xfrm>
            <a:off x="3279000" y="2356200"/>
            <a:ext cx="2586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First </a:t>
            </a:r>
            <a:r>
              <a:rPr lang="en" sz="1600">
                <a:latin typeface="Times New Roman"/>
                <a:ea typeface="Times New Roman"/>
                <a:cs typeface="Times New Roman"/>
                <a:sym typeface="Times New Roman"/>
              </a:rPr>
              <a:t>phase presentation</a:t>
            </a:r>
            <a:endParaRPr sz="1600">
              <a:latin typeface="Times New Roman"/>
              <a:ea typeface="Times New Roman"/>
              <a:cs typeface="Times New Roman"/>
              <a:sym typeface="Times New Roman"/>
            </a:endParaRPr>
          </a:p>
        </p:txBody>
      </p:sp>
      <p:sp>
        <p:nvSpPr>
          <p:cNvPr id="57" name="Google Shape;57;p13"/>
          <p:cNvSpPr txBox="1"/>
          <p:nvPr/>
        </p:nvSpPr>
        <p:spPr>
          <a:xfrm>
            <a:off x="859250" y="3293750"/>
            <a:ext cx="340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Carried out under the </a:t>
            </a:r>
            <a:r>
              <a:rPr lang="en"/>
              <a:t>guidance</a:t>
            </a:r>
            <a:r>
              <a:rPr lang="en"/>
              <a:t> of</a:t>
            </a:r>
            <a:endParaRPr/>
          </a:p>
          <a:p>
            <a:pPr indent="0" lvl="0" marL="0" rtl="0" algn="l">
              <a:spcBef>
                <a:spcPts val="0"/>
              </a:spcBef>
              <a:spcAft>
                <a:spcPts val="0"/>
              </a:spcAft>
              <a:buNone/>
            </a:pPr>
            <a:r>
              <a:rPr lang="en"/>
              <a:t>Sharija PM</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nvSpPr>
        <p:spPr>
          <a:xfrm>
            <a:off x="585025" y="219400"/>
            <a:ext cx="671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S</a:t>
            </a:r>
            <a:r>
              <a:rPr lang="en" sz="1600">
                <a:latin typeface="Times New Roman"/>
                <a:ea typeface="Times New Roman"/>
                <a:cs typeface="Times New Roman"/>
                <a:sym typeface="Times New Roman"/>
              </a:rPr>
              <a:t>oftware Process Model used: Iterative model</a:t>
            </a:r>
            <a:endParaRPr sz="1600">
              <a:latin typeface="Times New Roman"/>
              <a:ea typeface="Times New Roman"/>
              <a:cs typeface="Times New Roman"/>
              <a:sym typeface="Times New Roman"/>
            </a:endParaRPr>
          </a:p>
        </p:txBody>
      </p:sp>
      <p:pic>
        <p:nvPicPr>
          <p:cNvPr id="109" name="Google Shape;109;p22"/>
          <p:cNvPicPr preferRelativeResize="0"/>
          <p:nvPr/>
        </p:nvPicPr>
        <p:blipFill>
          <a:blip r:embed="rId3">
            <a:alphaModFix/>
          </a:blip>
          <a:stretch>
            <a:fillRect/>
          </a:stretch>
        </p:blipFill>
        <p:spPr>
          <a:xfrm>
            <a:off x="1212775" y="802875"/>
            <a:ext cx="7080274" cy="39688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3"/>
          <p:cNvSpPr txBox="1"/>
          <p:nvPr/>
        </p:nvSpPr>
        <p:spPr>
          <a:xfrm>
            <a:off x="3517650" y="329075"/>
            <a:ext cx="210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Times New Roman"/>
                <a:ea typeface="Times New Roman"/>
                <a:cs typeface="Times New Roman"/>
                <a:sym typeface="Times New Roman"/>
              </a:rPr>
              <a:t>Architecture</a:t>
            </a:r>
            <a:r>
              <a:rPr lang="en" sz="1600">
                <a:latin typeface="Times New Roman"/>
                <a:ea typeface="Times New Roman"/>
                <a:cs typeface="Times New Roman"/>
                <a:sym typeface="Times New Roman"/>
              </a:rPr>
              <a:t> Design</a:t>
            </a:r>
            <a:endParaRPr sz="1600">
              <a:latin typeface="Times New Roman"/>
              <a:ea typeface="Times New Roman"/>
              <a:cs typeface="Times New Roman"/>
              <a:sym typeface="Times New Roman"/>
            </a:endParaRPr>
          </a:p>
        </p:txBody>
      </p:sp>
      <p:pic>
        <p:nvPicPr>
          <p:cNvPr id="115" name="Google Shape;115;p23"/>
          <p:cNvPicPr preferRelativeResize="0"/>
          <p:nvPr/>
        </p:nvPicPr>
        <p:blipFill rotWithShape="1">
          <a:blip r:embed="rId3">
            <a:alphaModFix/>
          </a:blip>
          <a:srcRect b="18372" l="0" r="5114" t="1537"/>
          <a:stretch/>
        </p:blipFill>
        <p:spPr>
          <a:xfrm>
            <a:off x="1060400" y="760175"/>
            <a:ext cx="6955928" cy="41508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4"/>
          <p:cNvSpPr txBox="1"/>
          <p:nvPr/>
        </p:nvSpPr>
        <p:spPr>
          <a:xfrm>
            <a:off x="3682200" y="402225"/>
            <a:ext cx="177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State Diagram</a:t>
            </a:r>
            <a:endParaRPr b="1" sz="1600">
              <a:latin typeface="Times New Roman"/>
              <a:ea typeface="Times New Roman"/>
              <a:cs typeface="Times New Roman"/>
              <a:sym typeface="Times New Roman"/>
            </a:endParaRPr>
          </a:p>
        </p:txBody>
      </p:sp>
      <p:pic>
        <p:nvPicPr>
          <p:cNvPr id="121" name="Google Shape;121;p24"/>
          <p:cNvPicPr preferRelativeResize="0"/>
          <p:nvPr/>
        </p:nvPicPr>
        <p:blipFill>
          <a:blip r:embed="rId3">
            <a:alphaModFix/>
          </a:blip>
          <a:stretch>
            <a:fillRect/>
          </a:stretch>
        </p:blipFill>
        <p:spPr>
          <a:xfrm>
            <a:off x="1590650" y="1128713"/>
            <a:ext cx="6124575" cy="2886075"/>
          </a:xfrm>
          <a:prstGeom prst="rect">
            <a:avLst/>
          </a:prstGeom>
          <a:noFill/>
          <a:ln>
            <a:noFill/>
          </a:ln>
        </p:spPr>
      </p:pic>
      <p:sp>
        <p:nvSpPr>
          <p:cNvPr id="122" name="Google Shape;122;p24"/>
          <p:cNvSpPr txBox="1"/>
          <p:nvPr/>
        </p:nvSpPr>
        <p:spPr>
          <a:xfrm>
            <a:off x="1730750" y="4192800"/>
            <a:ext cx="29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cxnSp>
        <p:nvCxnSpPr>
          <p:cNvPr id="123" name="Google Shape;123;p24"/>
          <p:cNvCxnSpPr/>
          <p:nvPr/>
        </p:nvCxnSpPr>
        <p:spPr>
          <a:xfrm>
            <a:off x="6411100" y="2388925"/>
            <a:ext cx="780000" cy="0"/>
          </a:xfrm>
          <a:prstGeom prst="straightConnector1">
            <a:avLst/>
          </a:prstGeom>
          <a:noFill/>
          <a:ln cap="flat" cmpd="sng" w="9525">
            <a:solidFill>
              <a:schemeClr val="dk2"/>
            </a:solidFill>
            <a:prstDash val="solid"/>
            <a:round/>
            <a:headEnd len="med" w="med" type="none"/>
            <a:tailEnd len="med" w="med" type="triangle"/>
          </a:ln>
        </p:spPr>
      </p:cxnSp>
      <p:sp>
        <p:nvSpPr>
          <p:cNvPr id="124" name="Google Shape;124;p24"/>
          <p:cNvSpPr txBox="1"/>
          <p:nvPr/>
        </p:nvSpPr>
        <p:spPr>
          <a:xfrm>
            <a:off x="1682000" y="4058725"/>
            <a:ext cx="31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For User</a:t>
            </a:r>
            <a:endParaRPr>
              <a:latin typeface="Times New Roman"/>
              <a:ea typeface="Times New Roman"/>
              <a:cs typeface="Times New Roman"/>
              <a:sym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txBox="1"/>
          <p:nvPr/>
        </p:nvSpPr>
        <p:spPr>
          <a:xfrm>
            <a:off x="3682200" y="402225"/>
            <a:ext cx="1779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State Diagram</a:t>
            </a:r>
            <a:endParaRPr b="1" sz="1600">
              <a:latin typeface="Times New Roman"/>
              <a:ea typeface="Times New Roman"/>
              <a:cs typeface="Times New Roman"/>
              <a:sym typeface="Times New Roman"/>
            </a:endParaRPr>
          </a:p>
        </p:txBody>
      </p:sp>
      <p:sp>
        <p:nvSpPr>
          <p:cNvPr id="130" name="Google Shape;130;p25"/>
          <p:cNvSpPr txBox="1"/>
          <p:nvPr/>
        </p:nvSpPr>
        <p:spPr>
          <a:xfrm>
            <a:off x="1730750" y="4192800"/>
            <a:ext cx="299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31" name="Google Shape;131;p25"/>
          <p:cNvSpPr txBox="1"/>
          <p:nvPr/>
        </p:nvSpPr>
        <p:spPr>
          <a:xfrm>
            <a:off x="1682000" y="4058725"/>
            <a:ext cx="31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For Administrator</a:t>
            </a:r>
            <a:endParaRPr>
              <a:latin typeface="Times New Roman"/>
              <a:ea typeface="Times New Roman"/>
              <a:cs typeface="Times New Roman"/>
              <a:sym typeface="Times New Roman"/>
            </a:endParaRPr>
          </a:p>
        </p:txBody>
      </p:sp>
      <p:pic>
        <p:nvPicPr>
          <p:cNvPr id="132" name="Google Shape;132;p25"/>
          <p:cNvPicPr preferRelativeResize="0"/>
          <p:nvPr/>
        </p:nvPicPr>
        <p:blipFill>
          <a:blip r:embed="rId3">
            <a:alphaModFix/>
          </a:blip>
          <a:stretch>
            <a:fillRect/>
          </a:stretch>
        </p:blipFill>
        <p:spPr>
          <a:xfrm>
            <a:off x="1846600" y="1002975"/>
            <a:ext cx="6124575" cy="2886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6"/>
          <p:cNvSpPr txBox="1"/>
          <p:nvPr>
            <p:ph type="title"/>
          </p:nvPr>
        </p:nvSpPr>
        <p:spPr>
          <a:xfrm>
            <a:off x="3127350" y="359525"/>
            <a:ext cx="28893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latin typeface="Times New Roman"/>
                <a:ea typeface="Times New Roman"/>
                <a:cs typeface="Times New Roman"/>
                <a:sym typeface="Times New Roman"/>
              </a:rPr>
              <a:t>Data Flow Diagram</a:t>
            </a:r>
            <a:endParaRPr b="1">
              <a:latin typeface="Times New Roman"/>
              <a:ea typeface="Times New Roman"/>
              <a:cs typeface="Times New Roman"/>
              <a:sym typeface="Times New Roman"/>
            </a:endParaRPr>
          </a:p>
        </p:txBody>
      </p:sp>
      <p:sp>
        <p:nvSpPr>
          <p:cNvPr id="138" name="Google Shape;138;p26"/>
          <p:cNvSpPr/>
          <p:nvPr/>
        </p:nvSpPr>
        <p:spPr>
          <a:xfrm>
            <a:off x="549775" y="2138100"/>
            <a:ext cx="1905900" cy="867300"/>
          </a:xfrm>
          <a:prstGeom prst="roundRect">
            <a:avLst>
              <a:gd fmla="val 2958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t> 	   User</a:t>
            </a:r>
            <a:endParaRPr/>
          </a:p>
        </p:txBody>
      </p:sp>
      <p:cxnSp>
        <p:nvCxnSpPr>
          <p:cNvPr id="139" name="Google Shape;139;p26"/>
          <p:cNvCxnSpPr>
            <a:stCxn id="138" idx="3"/>
            <a:endCxn id="140" idx="1"/>
          </p:cNvCxnSpPr>
          <p:nvPr/>
        </p:nvCxnSpPr>
        <p:spPr>
          <a:xfrm>
            <a:off x="2455675" y="2571750"/>
            <a:ext cx="971100" cy="0"/>
          </a:xfrm>
          <a:prstGeom prst="straightConnector1">
            <a:avLst/>
          </a:prstGeom>
          <a:noFill/>
          <a:ln cap="flat" cmpd="sng" w="9525">
            <a:solidFill>
              <a:schemeClr val="dk2"/>
            </a:solidFill>
            <a:prstDash val="solid"/>
            <a:round/>
            <a:headEnd len="med" w="med" type="none"/>
            <a:tailEnd len="med" w="med" type="triangle"/>
          </a:ln>
        </p:spPr>
      </p:cxnSp>
      <p:sp>
        <p:nvSpPr>
          <p:cNvPr id="140" name="Google Shape;140;p26"/>
          <p:cNvSpPr/>
          <p:nvPr/>
        </p:nvSpPr>
        <p:spPr>
          <a:xfrm>
            <a:off x="3426750" y="2138100"/>
            <a:ext cx="2290500" cy="867300"/>
          </a:xfrm>
          <a:prstGeom prst="roundRect">
            <a:avLst>
              <a:gd fmla="val 2958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t>Geolocational Analysis</a:t>
            </a:r>
            <a:endParaRPr/>
          </a:p>
        </p:txBody>
      </p:sp>
      <p:cxnSp>
        <p:nvCxnSpPr>
          <p:cNvPr id="141" name="Google Shape;141;p26"/>
          <p:cNvCxnSpPr/>
          <p:nvPr/>
        </p:nvCxnSpPr>
        <p:spPr>
          <a:xfrm flipH="1" rot="10800000">
            <a:off x="5717250" y="2568750"/>
            <a:ext cx="1050600" cy="6000"/>
          </a:xfrm>
          <a:prstGeom prst="straightConnector1">
            <a:avLst/>
          </a:prstGeom>
          <a:noFill/>
          <a:ln cap="flat" cmpd="sng" w="9525">
            <a:solidFill>
              <a:schemeClr val="dk2"/>
            </a:solidFill>
            <a:prstDash val="solid"/>
            <a:round/>
            <a:headEnd len="med" w="med" type="none"/>
            <a:tailEnd len="med" w="med" type="triangle"/>
          </a:ln>
        </p:spPr>
      </p:cxnSp>
      <p:sp>
        <p:nvSpPr>
          <p:cNvPr id="142" name="Google Shape;142;p26"/>
          <p:cNvSpPr/>
          <p:nvPr/>
        </p:nvSpPr>
        <p:spPr>
          <a:xfrm>
            <a:off x="6767850" y="2138100"/>
            <a:ext cx="1710300" cy="867300"/>
          </a:xfrm>
          <a:prstGeom prst="roundRect">
            <a:avLst>
              <a:gd fmla="val 29580" name="adj"/>
            </a:avLst>
          </a:prstGeom>
          <a:solidFill>
            <a:srgbClr val="DD7E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just">
              <a:spcBef>
                <a:spcPts val="0"/>
              </a:spcBef>
              <a:spcAft>
                <a:spcPts val="0"/>
              </a:spcAft>
              <a:buNone/>
            </a:pPr>
            <a:r>
              <a:rPr lang="en"/>
              <a:t>      Views Map</a:t>
            </a:r>
            <a:endParaRPr/>
          </a:p>
        </p:txBody>
      </p:sp>
      <p:sp>
        <p:nvSpPr>
          <p:cNvPr id="143" name="Google Shape;143;p26"/>
          <p:cNvSpPr txBox="1"/>
          <p:nvPr/>
        </p:nvSpPr>
        <p:spPr>
          <a:xfrm>
            <a:off x="843000" y="1368350"/>
            <a:ext cx="196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Level 0</a:t>
            </a:r>
            <a:endParaRPr>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7"/>
          <p:cNvPicPr preferRelativeResize="0"/>
          <p:nvPr/>
        </p:nvPicPr>
        <p:blipFill>
          <a:blip r:embed="rId3">
            <a:alphaModFix/>
          </a:blip>
          <a:stretch>
            <a:fillRect/>
          </a:stretch>
        </p:blipFill>
        <p:spPr>
          <a:xfrm>
            <a:off x="152400" y="152400"/>
            <a:ext cx="8839200" cy="469259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nvSpPr>
        <p:spPr>
          <a:xfrm>
            <a:off x="3694500" y="390025"/>
            <a:ext cx="175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Methodology</a:t>
            </a:r>
            <a:endParaRPr b="1" sz="1600">
              <a:latin typeface="Times New Roman"/>
              <a:ea typeface="Times New Roman"/>
              <a:cs typeface="Times New Roman"/>
              <a:sym typeface="Times New Roman"/>
            </a:endParaRPr>
          </a:p>
        </p:txBody>
      </p:sp>
      <p:sp>
        <p:nvSpPr>
          <p:cNvPr id="154" name="Google Shape;154;p28"/>
          <p:cNvSpPr txBox="1"/>
          <p:nvPr/>
        </p:nvSpPr>
        <p:spPr>
          <a:xfrm>
            <a:off x="341275" y="1218850"/>
            <a:ext cx="8385600" cy="2016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Working of the System</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The product will have an admin and a user interface.</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The data will be plotted based on the user’s interest.</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	The user </a:t>
            </a:r>
            <a:r>
              <a:rPr lang="en">
                <a:latin typeface="Times New Roman"/>
                <a:ea typeface="Times New Roman"/>
                <a:cs typeface="Times New Roman"/>
                <a:sym typeface="Times New Roman"/>
              </a:rPr>
              <a:t>preferred</a:t>
            </a:r>
            <a:r>
              <a:rPr lang="en">
                <a:latin typeface="Times New Roman"/>
                <a:ea typeface="Times New Roman"/>
                <a:cs typeface="Times New Roman"/>
                <a:sym typeface="Times New Roman"/>
              </a:rPr>
              <a:t> dataset is further classified into different classes based on certain class features.</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nvSpPr>
        <p:spPr>
          <a:xfrm>
            <a:off x="1527100" y="1401900"/>
            <a:ext cx="6565800" cy="233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Concepts and Technologies used:</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GPS</a:t>
            </a:r>
            <a:endParaRPr>
              <a:latin typeface="Times New Roman"/>
              <a:ea typeface="Times New Roman"/>
              <a:cs typeface="Times New Roman"/>
              <a:sym typeface="Times New Roman"/>
            </a:endParaRPr>
          </a:p>
          <a:p>
            <a:pPr indent="-317500" lvl="1" marL="9144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use of GPS technology to pinpoint the locations on the map</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KNN algorithm</a:t>
            </a:r>
            <a:endParaRPr>
              <a:latin typeface="Times New Roman"/>
              <a:ea typeface="Times New Roman"/>
              <a:cs typeface="Times New Roman"/>
              <a:sym typeface="Times New Roman"/>
            </a:endParaRPr>
          </a:p>
          <a:p>
            <a:pPr indent="-317500" lvl="1" marL="914400" rtl="0" algn="l">
              <a:lnSpc>
                <a:spcPct val="150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This algorithm is used to group closest facility </a:t>
            </a:r>
            <a:r>
              <a:rPr lang="en">
                <a:solidFill>
                  <a:schemeClr val="dk1"/>
                </a:solidFill>
                <a:highlight>
                  <a:srgbClr val="FFFFFF"/>
                </a:highlight>
                <a:latin typeface="Times New Roman"/>
                <a:ea typeface="Times New Roman"/>
                <a:cs typeface="Times New Roman"/>
                <a:sym typeface="Times New Roman"/>
              </a:rPr>
              <a:t>based on their features into their corresponding classes</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30"/>
          <p:cNvSpPr txBox="1"/>
          <p:nvPr/>
        </p:nvSpPr>
        <p:spPr>
          <a:xfrm>
            <a:off x="391300" y="1316350"/>
            <a:ext cx="2047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Use Case Diagram</a:t>
            </a:r>
            <a:endParaRPr b="1" sz="1600">
              <a:latin typeface="Times New Roman"/>
              <a:ea typeface="Times New Roman"/>
              <a:cs typeface="Times New Roman"/>
              <a:sym typeface="Times New Roman"/>
            </a:endParaRPr>
          </a:p>
        </p:txBody>
      </p:sp>
      <p:pic>
        <p:nvPicPr>
          <p:cNvPr id="165" name="Google Shape;165;p30"/>
          <p:cNvPicPr preferRelativeResize="0"/>
          <p:nvPr/>
        </p:nvPicPr>
        <p:blipFill>
          <a:blip r:embed="rId3">
            <a:alphaModFix/>
          </a:blip>
          <a:stretch>
            <a:fillRect/>
          </a:stretch>
        </p:blipFill>
        <p:spPr>
          <a:xfrm>
            <a:off x="2962849" y="182825"/>
            <a:ext cx="5642353" cy="48819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nvSpPr>
        <p:spPr>
          <a:xfrm>
            <a:off x="3785850" y="365625"/>
            <a:ext cx="1572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User Interfaces</a:t>
            </a:r>
            <a:endParaRPr b="1" sz="1600">
              <a:latin typeface="Times New Roman"/>
              <a:ea typeface="Times New Roman"/>
              <a:cs typeface="Times New Roman"/>
              <a:sym typeface="Times New Roman"/>
            </a:endParaRPr>
          </a:p>
        </p:txBody>
      </p:sp>
      <p:pic>
        <p:nvPicPr>
          <p:cNvPr id="171" name="Google Shape;171;p31"/>
          <p:cNvPicPr preferRelativeResize="0"/>
          <p:nvPr/>
        </p:nvPicPr>
        <p:blipFill>
          <a:blip r:embed="rId3">
            <a:alphaModFix/>
          </a:blip>
          <a:stretch>
            <a:fillRect/>
          </a:stretch>
        </p:blipFill>
        <p:spPr>
          <a:xfrm>
            <a:off x="408350" y="1010075"/>
            <a:ext cx="3808825" cy="1935075"/>
          </a:xfrm>
          <a:prstGeom prst="rect">
            <a:avLst/>
          </a:prstGeom>
          <a:noFill/>
          <a:ln>
            <a:noFill/>
          </a:ln>
        </p:spPr>
      </p:pic>
      <p:pic>
        <p:nvPicPr>
          <p:cNvPr id="172" name="Google Shape;172;p31"/>
          <p:cNvPicPr preferRelativeResize="0"/>
          <p:nvPr/>
        </p:nvPicPr>
        <p:blipFill>
          <a:blip r:embed="rId4">
            <a:alphaModFix/>
          </a:blip>
          <a:stretch>
            <a:fillRect/>
          </a:stretch>
        </p:blipFill>
        <p:spPr>
          <a:xfrm>
            <a:off x="4668150" y="924750"/>
            <a:ext cx="3591826" cy="2020399"/>
          </a:xfrm>
          <a:prstGeom prst="rect">
            <a:avLst/>
          </a:prstGeom>
          <a:noFill/>
          <a:ln>
            <a:noFill/>
          </a:ln>
        </p:spPr>
      </p:pic>
      <p:pic>
        <p:nvPicPr>
          <p:cNvPr id="173" name="Google Shape;173;p31"/>
          <p:cNvPicPr preferRelativeResize="0"/>
          <p:nvPr/>
        </p:nvPicPr>
        <p:blipFill>
          <a:blip r:embed="rId5">
            <a:alphaModFix/>
          </a:blip>
          <a:stretch>
            <a:fillRect/>
          </a:stretch>
        </p:blipFill>
        <p:spPr>
          <a:xfrm>
            <a:off x="408350" y="3103599"/>
            <a:ext cx="3366312" cy="18935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1011650" y="134300"/>
            <a:ext cx="7861500" cy="4982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0"/>
              </a:spcAft>
              <a:buNone/>
            </a:pPr>
            <a:r>
              <a:rPr b="1" lang="en" sz="1600">
                <a:latin typeface="Times New Roman"/>
                <a:ea typeface="Times New Roman"/>
                <a:cs typeface="Times New Roman"/>
                <a:sym typeface="Times New Roman"/>
              </a:rPr>
              <a:t>Presentation Outline</a:t>
            </a:r>
            <a:endParaRPr b="1" sz="1600">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Abstract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Introduction</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Scope of project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System Requirement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Software Requirement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Hardware Requirement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latin typeface="Times New Roman"/>
                <a:ea typeface="Times New Roman"/>
                <a:cs typeface="Times New Roman"/>
                <a:sym typeface="Times New Roman"/>
              </a:rPr>
              <a:t>Purpose of project</a:t>
            </a:r>
            <a:endParaRPr>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Implementation</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Architecture Design</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State Diagram</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Software Process Model</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Methodology</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Use Case</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Data Flow Diagram</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User Interface and Database</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Code Synopsis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Advantages</a:t>
            </a:r>
            <a:endParaRPr>
              <a:solidFill>
                <a:schemeClr val="dk1"/>
              </a:solidFill>
              <a:latin typeface="Times New Roman"/>
              <a:ea typeface="Times New Roman"/>
              <a:cs typeface="Times New Roman"/>
              <a:sym typeface="Times New Roman"/>
            </a:endParaRPr>
          </a:p>
          <a:p>
            <a:pPr indent="-317500" lvl="0" marL="457200" rtl="0" algn="l">
              <a:lnSpc>
                <a:spcPct val="115000"/>
              </a:lnSpc>
              <a:spcBef>
                <a:spcPts val="0"/>
              </a:spcBef>
              <a:spcAft>
                <a:spcPts val="0"/>
              </a:spcAft>
              <a:buClr>
                <a:schemeClr val="dk1"/>
              </a:buClr>
              <a:buSzPts val="1400"/>
              <a:buFont typeface="Times New Roman"/>
              <a:buChar char="●"/>
            </a:pPr>
            <a:r>
              <a:rPr lang="en">
                <a:solidFill>
                  <a:schemeClr val="dk1"/>
                </a:solidFill>
                <a:latin typeface="Times New Roman"/>
                <a:ea typeface="Times New Roman"/>
                <a:cs typeface="Times New Roman"/>
                <a:sym typeface="Times New Roman"/>
              </a:rPr>
              <a:t>Conclusion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2"/>
          <p:cNvSpPr txBox="1"/>
          <p:nvPr/>
        </p:nvSpPr>
        <p:spPr>
          <a:xfrm>
            <a:off x="3785850" y="365625"/>
            <a:ext cx="157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Database</a:t>
            </a:r>
            <a:endParaRPr b="1" sz="1600">
              <a:latin typeface="Times New Roman"/>
              <a:ea typeface="Times New Roman"/>
              <a:cs typeface="Times New Roman"/>
              <a:sym typeface="Times New Roman"/>
            </a:endParaRPr>
          </a:p>
        </p:txBody>
      </p:sp>
      <p:pic>
        <p:nvPicPr>
          <p:cNvPr id="179" name="Google Shape;179;p32"/>
          <p:cNvPicPr preferRelativeResize="0"/>
          <p:nvPr/>
        </p:nvPicPr>
        <p:blipFill rotWithShape="1">
          <a:blip r:embed="rId3">
            <a:alphaModFix/>
          </a:blip>
          <a:srcRect b="22480" l="0" r="0" t="0"/>
          <a:stretch/>
        </p:blipFill>
        <p:spPr>
          <a:xfrm>
            <a:off x="152400" y="949125"/>
            <a:ext cx="3577252" cy="1733226"/>
          </a:xfrm>
          <a:prstGeom prst="rect">
            <a:avLst/>
          </a:prstGeom>
          <a:noFill/>
          <a:ln>
            <a:noFill/>
          </a:ln>
        </p:spPr>
      </p:pic>
      <p:pic>
        <p:nvPicPr>
          <p:cNvPr id="180" name="Google Shape;180;p32"/>
          <p:cNvPicPr preferRelativeResize="0"/>
          <p:nvPr/>
        </p:nvPicPr>
        <p:blipFill rotWithShape="1">
          <a:blip r:embed="rId4">
            <a:alphaModFix/>
          </a:blip>
          <a:srcRect b="13696" l="17769" r="0" t="0"/>
          <a:stretch/>
        </p:blipFill>
        <p:spPr>
          <a:xfrm>
            <a:off x="4572000" y="863800"/>
            <a:ext cx="3886802" cy="2549674"/>
          </a:xfrm>
          <a:prstGeom prst="rect">
            <a:avLst/>
          </a:prstGeom>
          <a:noFill/>
          <a:ln>
            <a:noFill/>
          </a:ln>
        </p:spPr>
      </p:pic>
      <p:pic>
        <p:nvPicPr>
          <p:cNvPr id="181" name="Google Shape;181;p32"/>
          <p:cNvPicPr preferRelativeResize="0"/>
          <p:nvPr/>
        </p:nvPicPr>
        <p:blipFill rotWithShape="1">
          <a:blip r:embed="rId5">
            <a:alphaModFix/>
          </a:blip>
          <a:srcRect b="24585" l="0" r="4085" t="0"/>
          <a:stretch/>
        </p:blipFill>
        <p:spPr>
          <a:xfrm>
            <a:off x="4954675" y="3273525"/>
            <a:ext cx="3309102" cy="1626202"/>
          </a:xfrm>
          <a:prstGeom prst="rect">
            <a:avLst/>
          </a:prstGeom>
          <a:noFill/>
          <a:ln>
            <a:noFill/>
          </a:ln>
        </p:spPr>
      </p:pic>
      <p:pic>
        <p:nvPicPr>
          <p:cNvPr id="182" name="Google Shape;182;p32"/>
          <p:cNvPicPr preferRelativeResize="0"/>
          <p:nvPr/>
        </p:nvPicPr>
        <p:blipFill>
          <a:blip r:embed="rId6">
            <a:alphaModFix/>
          </a:blip>
          <a:stretch>
            <a:fillRect/>
          </a:stretch>
        </p:blipFill>
        <p:spPr>
          <a:xfrm>
            <a:off x="444900" y="2834751"/>
            <a:ext cx="3450158" cy="21563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nvSpPr>
        <p:spPr>
          <a:xfrm>
            <a:off x="3193350" y="353475"/>
            <a:ext cx="198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Code Synopsis</a:t>
            </a:r>
            <a:endParaRPr b="1" sz="1600">
              <a:latin typeface="Times New Roman"/>
              <a:ea typeface="Times New Roman"/>
              <a:cs typeface="Times New Roman"/>
              <a:sym typeface="Times New Roman"/>
            </a:endParaRPr>
          </a:p>
        </p:txBody>
      </p:sp>
      <p:pic>
        <p:nvPicPr>
          <p:cNvPr id="188" name="Google Shape;188;p33"/>
          <p:cNvPicPr preferRelativeResize="0"/>
          <p:nvPr/>
        </p:nvPicPr>
        <p:blipFill>
          <a:blip r:embed="rId3">
            <a:alphaModFix/>
          </a:blip>
          <a:stretch>
            <a:fillRect/>
          </a:stretch>
        </p:blipFill>
        <p:spPr>
          <a:xfrm>
            <a:off x="255200" y="1010100"/>
            <a:ext cx="4316799" cy="2427026"/>
          </a:xfrm>
          <a:prstGeom prst="rect">
            <a:avLst/>
          </a:prstGeom>
          <a:noFill/>
          <a:ln>
            <a:noFill/>
          </a:ln>
        </p:spPr>
      </p:pic>
      <p:pic>
        <p:nvPicPr>
          <p:cNvPr id="189" name="Google Shape;189;p33"/>
          <p:cNvPicPr preferRelativeResize="0"/>
          <p:nvPr/>
        </p:nvPicPr>
        <p:blipFill>
          <a:blip r:embed="rId4">
            <a:alphaModFix/>
          </a:blip>
          <a:stretch>
            <a:fillRect/>
          </a:stretch>
        </p:blipFill>
        <p:spPr>
          <a:xfrm>
            <a:off x="4773174" y="1038000"/>
            <a:ext cx="4267200" cy="2399128"/>
          </a:xfrm>
          <a:prstGeom prst="rect">
            <a:avLst/>
          </a:prstGeom>
          <a:noFill/>
          <a:ln>
            <a:noFill/>
          </a:ln>
        </p:spPr>
      </p:pic>
      <p:pic>
        <p:nvPicPr>
          <p:cNvPr id="190" name="Google Shape;190;p33"/>
          <p:cNvPicPr preferRelativeResize="0"/>
          <p:nvPr/>
        </p:nvPicPr>
        <p:blipFill rotWithShape="1">
          <a:blip r:embed="rId5">
            <a:alphaModFix/>
          </a:blip>
          <a:srcRect b="0" l="0" r="15661" t="0"/>
          <a:stretch/>
        </p:blipFill>
        <p:spPr>
          <a:xfrm>
            <a:off x="1503350" y="2933100"/>
            <a:ext cx="3068650"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nvSpPr>
        <p:spPr>
          <a:xfrm>
            <a:off x="3193350" y="353475"/>
            <a:ext cx="19866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       </a:t>
            </a:r>
            <a:r>
              <a:rPr b="1" lang="en" sz="1600">
                <a:latin typeface="Times New Roman"/>
                <a:ea typeface="Times New Roman"/>
                <a:cs typeface="Times New Roman"/>
                <a:sym typeface="Times New Roman"/>
              </a:rPr>
              <a:t>Code Synopsis</a:t>
            </a:r>
            <a:endParaRPr b="1" sz="1600">
              <a:latin typeface="Times New Roman"/>
              <a:ea typeface="Times New Roman"/>
              <a:cs typeface="Times New Roman"/>
              <a:sym typeface="Times New Roman"/>
            </a:endParaRPr>
          </a:p>
        </p:txBody>
      </p:sp>
      <p:pic>
        <p:nvPicPr>
          <p:cNvPr id="196" name="Google Shape;196;p34"/>
          <p:cNvPicPr preferRelativeResize="0"/>
          <p:nvPr/>
        </p:nvPicPr>
        <p:blipFill>
          <a:blip r:embed="rId3">
            <a:alphaModFix/>
          </a:blip>
          <a:stretch>
            <a:fillRect/>
          </a:stretch>
        </p:blipFill>
        <p:spPr>
          <a:xfrm>
            <a:off x="152400" y="936975"/>
            <a:ext cx="4180626" cy="2350464"/>
          </a:xfrm>
          <a:prstGeom prst="rect">
            <a:avLst/>
          </a:prstGeom>
          <a:noFill/>
          <a:ln>
            <a:noFill/>
          </a:ln>
        </p:spPr>
      </p:pic>
      <p:pic>
        <p:nvPicPr>
          <p:cNvPr id="197" name="Google Shape;197;p34"/>
          <p:cNvPicPr preferRelativeResize="0"/>
          <p:nvPr/>
        </p:nvPicPr>
        <p:blipFill>
          <a:blip r:embed="rId4">
            <a:alphaModFix/>
          </a:blip>
          <a:stretch>
            <a:fillRect/>
          </a:stretch>
        </p:blipFill>
        <p:spPr>
          <a:xfrm>
            <a:off x="5015575" y="1095150"/>
            <a:ext cx="3899326" cy="2192300"/>
          </a:xfrm>
          <a:prstGeom prst="rect">
            <a:avLst/>
          </a:prstGeom>
          <a:noFill/>
          <a:ln>
            <a:noFill/>
          </a:ln>
        </p:spPr>
      </p:pic>
      <p:pic>
        <p:nvPicPr>
          <p:cNvPr id="198" name="Google Shape;198;p34"/>
          <p:cNvPicPr preferRelativeResize="0"/>
          <p:nvPr/>
        </p:nvPicPr>
        <p:blipFill rotWithShape="1">
          <a:blip r:embed="rId5">
            <a:alphaModFix/>
          </a:blip>
          <a:srcRect b="0" l="0" r="33884" t="39331"/>
          <a:stretch/>
        </p:blipFill>
        <p:spPr>
          <a:xfrm>
            <a:off x="2715475" y="3287450"/>
            <a:ext cx="3585900" cy="18500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5"/>
          <p:cNvSpPr txBox="1"/>
          <p:nvPr/>
        </p:nvSpPr>
        <p:spPr>
          <a:xfrm>
            <a:off x="3267900" y="487525"/>
            <a:ext cx="2608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Advantages of the Product</a:t>
            </a:r>
            <a:endParaRPr b="1" sz="1600">
              <a:latin typeface="Times New Roman"/>
              <a:ea typeface="Times New Roman"/>
              <a:cs typeface="Times New Roman"/>
              <a:sym typeface="Times New Roman"/>
            </a:endParaRPr>
          </a:p>
        </p:txBody>
      </p:sp>
      <p:sp>
        <p:nvSpPr>
          <p:cNvPr id="204" name="Google Shape;204;p35"/>
          <p:cNvSpPr txBox="1"/>
          <p:nvPr/>
        </p:nvSpPr>
        <p:spPr>
          <a:xfrm>
            <a:off x="585050" y="1352900"/>
            <a:ext cx="8288100" cy="20625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product will save a lot of time for the users.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product will reduce screen time of users.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data collected from the users can be further used to </a:t>
            </a:r>
            <a:r>
              <a:rPr lang="en">
                <a:latin typeface="Times New Roman"/>
                <a:ea typeface="Times New Roman"/>
                <a:cs typeface="Times New Roman"/>
                <a:sym typeface="Times New Roman"/>
              </a:rPr>
              <a:t>predicts</a:t>
            </a:r>
            <a:r>
              <a:rPr lang="en">
                <a:latin typeface="Times New Roman"/>
                <a:ea typeface="Times New Roman"/>
                <a:cs typeface="Times New Roman"/>
                <a:sym typeface="Times New Roman"/>
              </a:rPr>
              <a:t> the population dynamic of location.</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Simple and decluttered user interface.</a:t>
            </a:r>
            <a:endParaRPr>
              <a:latin typeface="Times New Roman"/>
              <a:ea typeface="Times New Roman"/>
              <a:cs typeface="Times New Roman"/>
              <a:sym typeface="Times New Roman"/>
            </a:endParaRPr>
          </a:p>
          <a:p>
            <a:pPr indent="-330200" lvl="0" marL="457200" rtl="0" algn="just">
              <a:lnSpc>
                <a:spcPct val="150000"/>
              </a:lnSpc>
              <a:spcBef>
                <a:spcPts val="0"/>
              </a:spcBef>
              <a:spcAft>
                <a:spcPts val="0"/>
              </a:spcAft>
              <a:buSzPts val="1600"/>
              <a:buFont typeface="Times New Roman"/>
              <a:buChar char="★"/>
            </a:pPr>
            <a:r>
              <a:rPr lang="en">
                <a:solidFill>
                  <a:schemeClr val="dk1"/>
                </a:solidFill>
                <a:highlight>
                  <a:srgbClr val="FFFFFF"/>
                </a:highlight>
                <a:latin typeface="Times New Roman"/>
                <a:ea typeface="Times New Roman"/>
                <a:cs typeface="Times New Roman"/>
                <a:sym typeface="Times New Roman"/>
              </a:rPr>
              <a:t>Fast and convenient</a:t>
            </a:r>
            <a:endParaRPr sz="1600">
              <a:latin typeface="Times New Roman"/>
              <a:ea typeface="Times New Roman"/>
              <a:cs typeface="Times New Roman"/>
              <a:sym typeface="Times New Roman"/>
            </a:endParaRPr>
          </a:p>
          <a:p>
            <a:pPr indent="0" lvl="0" marL="45720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6"/>
          <p:cNvSpPr txBox="1"/>
          <p:nvPr/>
        </p:nvSpPr>
        <p:spPr>
          <a:xfrm>
            <a:off x="3511650" y="499725"/>
            <a:ext cx="2120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Future of the Product</a:t>
            </a:r>
            <a:endParaRPr b="1" sz="1600">
              <a:latin typeface="Times New Roman"/>
              <a:ea typeface="Times New Roman"/>
              <a:cs typeface="Times New Roman"/>
              <a:sym typeface="Times New Roman"/>
            </a:endParaRPr>
          </a:p>
        </p:txBody>
      </p:sp>
      <p:sp>
        <p:nvSpPr>
          <p:cNvPr id="210" name="Google Shape;210;p36"/>
          <p:cNvSpPr txBox="1"/>
          <p:nvPr/>
        </p:nvSpPr>
        <p:spPr>
          <a:xfrm>
            <a:off x="60950" y="1279800"/>
            <a:ext cx="8851500" cy="2662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This is the a </a:t>
            </a:r>
            <a:r>
              <a:rPr lang="en">
                <a:latin typeface="Times New Roman"/>
                <a:ea typeface="Times New Roman"/>
                <a:cs typeface="Times New Roman"/>
                <a:sym typeface="Times New Roman"/>
              </a:rPr>
              <a:t>initial</a:t>
            </a:r>
            <a:r>
              <a:rPr lang="en">
                <a:latin typeface="Times New Roman"/>
                <a:ea typeface="Times New Roman"/>
                <a:cs typeface="Times New Roman"/>
                <a:sym typeface="Times New Roman"/>
              </a:rPr>
              <a:t> version of the product, it has a lot of room for improvement. We will improve our system based on the user review and suggestions.</a:t>
            </a:r>
            <a:endParaRPr>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Also we are </a:t>
            </a:r>
            <a:r>
              <a:rPr lang="en">
                <a:latin typeface="Times New Roman"/>
                <a:ea typeface="Times New Roman"/>
                <a:cs typeface="Times New Roman"/>
                <a:sym typeface="Times New Roman"/>
              </a:rPr>
              <a:t>planning</a:t>
            </a:r>
            <a:r>
              <a:rPr lang="en">
                <a:latin typeface="Times New Roman"/>
                <a:ea typeface="Times New Roman"/>
                <a:cs typeface="Times New Roman"/>
                <a:sym typeface="Times New Roman"/>
              </a:rPr>
              <a:t> to add the these </a:t>
            </a:r>
            <a:r>
              <a:rPr lang="en">
                <a:latin typeface="Times New Roman"/>
                <a:ea typeface="Times New Roman"/>
                <a:cs typeface="Times New Roman"/>
                <a:sym typeface="Times New Roman"/>
              </a:rPr>
              <a:t>features</a:t>
            </a:r>
            <a:r>
              <a:rPr lang="en">
                <a:latin typeface="Times New Roman"/>
                <a:ea typeface="Times New Roman"/>
                <a:cs typeface="Times New Roman"/>
                <a:sym typeface="Times New Roman"/>
              </a:rPr>
              <a:t> in future updates:</a:t>
            </a:r>
            <a:endParaRPr>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Including more communities to our product </a:t>
            </a:r>
            <a:r>
              <a:rPr lang="en">
                <a:latin typeface="Times New Roman"/>
                <a:ea typeface="Times New Roman"/>
                <a:cs typeface="Times New Roman"/>
                <a:sym typeface="Times New Roman"/>
              </a:rPr>
              <a:t>circle</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Ticket and other booking facilities.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Predicting best activities a user can do under their budget constraint in a city.</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7"/>
          <p:cNvSpPr txBox="1"/>
          <p:nvPr/>
        </p:nvSpPr>
        <p:spPr>
          <a:xfrm>
            <a:off x="3932100" y="280325"/>
            <a:ext cx="1279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Conclusion</a:t>
            </a:r>
            <a:endParaRPr b="1" sz="1600">
              <a:latin typeface="Times New Roman"/>
              <a:ea typeface="Times New Roman"/>
              <a:cs typeface="Times New Roman"/>
              <a:sym typeface="Times New Roman"/>
            </a:endParaRPr>
          </a:p>
        </p:txBody>
      </p:sp>
      <p:sp>
        <p:nvSpPr>
          <p:cNvPr id="216" name="Google Shape;216;p37"/>
          <p:cNvSpPr txBox="1"/>
          <p:nvPr/>
        </p:nvSpPr>
        <p:spPr>
          <a:xfrm>
            <a:off x="964200" y="1262000"/>
            <a:ext cx="7215600" cy="2662800"/>
          </a:xfrm>
          <a:prstGeom prst="rect">
            <a:avLst/>
          </a:prstGeom>
          <a:noFill/>
          <a:ln>
            <a:noFill/>
          </a:ln>
        </p:spPr>
        <p:txBody>
          <a:bodyPr anchorCtr="0" anchor="t" bIns="91425" lIns="91425" spcFirstLastPara="1" rIns="91425" wrap="square" tIns="91425">
            <a:spAutoFit/>
          </a:bodyPr>
          <a:lstStyle/>
          <a:p>
            <a:pPr indent="0" lvl="0" marL="0" rtl="0" algn="just">
              <a:lnSpc>
                <a:spcPct val="150000"/>
              </a:lnSpc>
              <a:spcBef>
                <a:spcPts val="0"/>
              </a:spcBef>
              <a:spcAft>
                <a:spcPts val="0"/>
              </a:spcAft>
              <a:buNone/>
            </a:pPr>
            <a:r>
              <a:rPr lang="en">
                <a:latin typeface="Times New Roman"/>
                <a:ea typeface="Times New Roman"/>
                <a:cs typeface="Times New Roman"/>
                <a:sym typeface="Times New Roman"/>
              </a:rPr>
              <a:t>We have created an assistance system that will support the users and provide details about the facility of their choice.</a:t>
            </a:r>
            <a:endParaRPr>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a:latin typeface="Times New Roman"/>
                <a:ea typeface="Times New Roman"/>
                <a:cs typeface="Times New Roman"/>
                <a:sym typeface="Times New Roman"/>
              </a:rPr>
              <a:t>This is an assistance system that will make your life in the new city way more easier than ever before.</a:t>
            </a:r>
            <a:endParaRPr>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a:latin typeface="Times New Roman"/>
                <a:ea typeface="Times New Roman"/>
                <a:cs typeface="Times New Roman"/>
                <a:sym typeface="Times New Roman"/>
              </a:rPr>
              <a:t>We have developed both the website and the ML part of the product, and the integration part is only </a:t>
            </a:r>
            <a:r>
              <a:rPr lang="en">
                <a:latin typeface="Times New Roman"/>
                <a:ea typeface="Times New Roman"/>
                <a:cs typeface="Times New Roman"/>
                <a:sym typeface="Times New Roman"/>
              </a:rPr>
              <a:t>remaining</a:t>
            </a:r>
            <a:r>
              <a:rPr lang="en">
                <a:latin typeface="Times New Roman"/>
                <a:ea typeface="Times New Roman"/>
                <a:cs typeface="Times New Roman"/>
                <a:sym typeface="Times New Roman"/>
              </a:rPr>
              <a:t> work to be done.</a:t>
            </a:r>
            <a:endParaRPr>
              <a:latin typeface="Times New Roman"/>
              <a:ea typeface="Times New Roman"/>
              <a:cs typeface="Times New Roman"/>
              <a:sym typeface="Times New Roman"/>
            </a:endParaRPr>
          </a:p>
          <a:p>
            <a:pPr indent="0" lvl="0" marL="0" rtl="0" algn="just">
              <a:lnSpc>
                <a:spcPct val="150000"/>
              </a:lnSpc>
              <a:spcBef>
                <a:spcPts val="0"/>
              </a:spcBef>
              <a:spcAft>
                <a:spcPts val="0"/>
              </a:spcAft>
              <a:buNone/>
            </a:pPr>
            <a:r>
              <a:rPr lang="en">
                <a:latin typeface="Times New Roman"/>
                <a:ea typeface="Times New Roman"/>
                <a:cs typeface="Times New Roman"/>
                <a:sym typeface="Times New Roman"/>
              </a:rPr>
              <a:t>The locational data is collected from user with proper and full </a:t>
            </a:r>
            <a:r>
              <a:rPr lang="en">
                <a:latin typeface="Times New Roman"/>
                <a:ea typeface="Times New Roman"/>
                <a:cs typeface="Times New Roman"/>
                <a:sym typeface="Times New Roman"/>
              </a:rPr>
              <a:t>consent</a:t>
            </a:r>
            <a:r>
              <a:rPr lang="en">
                <a:latin typeface="Times New Roman"/>
                <a:ea typeface="Times New Roman"/>
                <a:cs typeface="Times New Roman"/>
                <a:sym typeface="Times New Roman"/>
              </a:rPr>
              <a:t> from the user, and all the data provided by the user will be kept </a:t>
            </a:r>
            <a:r>
              <a:rPr lang="en">
                <a:latin typeface="Times New Roman"/>
                <a:ea typeface="Times New Roman"/>
                <a:cs typeface="Times New Roman"/>
                <a:sym typeface="Times New Roman"/>
              </a:rPr>
              <a:t>confidential</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8"/>
          <p:cNvSpPr txBox="1"/>
          <p:nvPr/>
        </p:nvSpPr>
        <p:spPr>
          <a:xfrm>
            <a:off x="2560950" y="1767325"/>
            <a:ext cx="4022100" cy="1092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5900">
                <a:latin typeface="Roboto"/>
                <a:ea typeface="Roboto"/>
                <a:cs typeface="Roboto"/>
                <a:sym typeface="Roboto"/>
              </a:rPr>
              <a:t>Thank You</a:t>
            </a:r>
            <a:endParaRPr sz="5900">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nvSpPr>
        <p:spPr>
          <a:xfrm>
            <a:off x="4108600" y="897425"/>
            <a:ext cx="1216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Abstract</a:t>
            </a:r>
            <a:endParaRPr b="1" sz="1600">
              <a:latin typeface="Times New Roman"/>
              <a:ea typeface="Times New Roman"/>
              <a:cs typeface="Times New Roman"/>
              <a:sym typeface="Times New Roman"/>
            </a:endParaRPr>
          </a:p>
        </p:txBody>
      </p:sp>
      <p:sp>
        <p:nvSpPr>
          <p:cNvPr id="68" name="Google Shape;68;p15"/>
          <p:cNvSpPr txBox="1"/>
          <p:nvPr/>
        </p:nvSpPr>
        <p:spPr>
          <a:xfrm>
            <a:off x="463150" y="1669775"/>
            <a:ext cx="8507700" cy="1046700"/>
          </a:xfrm>
          <a:prstGeom prst="rect">
            <a:avLst/>
          </a:prstGeom>
          <a:noFill/>
          <a:ln>
            <a:noFill/>
          </a:ln>
        </p:spPr>
        <p:txBody>
          <a:bodyPr anchorCtr="0" anchor="t" bIns="91425" lIns="91425" spcFirstLastPara="1" rIns="91425" wrap="square" tIns="91425">
            <a:spAutoFit/>
          </a:bodyPr>
          <a:lstStyle/>
          <a:p>
            <a:pPr indent="457200" lvl="0" marL="0" rtl="0" algn="just">
              <a:lnSpc>
                <a:spcPct val="150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This project involves the use of KNN (K Nearest Neighbour) algorithm and GPS (Global Positioning System) technology to find the best locations for people to eat and relax in any new city on the basis of their preferences, amenities, budget and proximity to the location.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nvSpPr>
        <p:spPr>
          <a:xfrm>
            <a:off x="1207950" y="1401900"/>
            <a:ext cx="6728100" cy="23397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Use of Global Positioning System (GPS).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solidFill>
                  <a:schemeClr val="dk1"/>
                </a:solidFill>
                <a:latin typeface="Times New Roman"/>
                <a:ea typeface="Times New Roman"/>
                <a:cs typeface="Times New Roman"/>
                <a:sym typeface="Times New Roman"/>
              </a:rPr>
              <a:t>GeoFriend is a website that will provide appropriate insights about the city based on the user preferences.</a:t>
            </a:r>
            <a:endParaRPr>
              <a:solidFill>
                <a:schemeClr val="dk1"/>
              </a:solidFill>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The usage of KNN algorithm for classifying plotted data.</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User Validation via username and password.</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Special control for administrator to manipulate database.</a:t>
            </a:r>
            <a:endParaRPr>
              <a:solidFill>
                <a:schemeClr val="dk1"/>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4" name="Google Shape;74;p16"/>
          <p:cNvSpPr txBox="1"/>
          <p:nvPr/>
        </p:nvSpPr>
        <p:spPr>
          <a:xfrm>
            <a:off x="3844500" y="499700"/>
            <a:ext cx="1455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Introduction</a:t>
            </a:r>
            <a:endParaRPr b="1" sz="1600">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7"/>
          <p:cNvSpPr txBox="1"/>
          <p:nvPr/>
        </p:nvSpPr>
        <p:spPr>
          <a:xfrm>
            <a:off x="1061700" y="1389475"/>
            <a:ext cx="7020600" cy="243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Times New Roman"/>
                <a:ea typeface="Times New Roman"/>
                <a:cs typeface="Times New Roman"/>
                <a:sym typeface="Times New Roman"/>
              </a:rPr>
              <a:t>Scope of the Project</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0" lvl="0" marL="0" rtl="0" algn="l">
              <a:spcBef>
                <a:spcPts val="0"/>
              </a:spcBef>
              <a:spcAft>
                <a:spcPts val="0"/>
              </a:spcAft>
              <a:buNone/>
            </a:pPr>
            <a:r>
              <a:t/>
            </a:r>
            <a:endParaRPr b="1" sz="1600">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Presences</a:t>
            </a:r>
            <a:r>
              <a:rPr lang="en">
                <a:solidFill>
                  <a:schemeClr val="dk1"/>
                </a:solidFill>
                <a:highlight>
                  <a:srgbClr val="FFFFFF"/>
                </a:highlight>
                <a:latin typeface="Times New Roman"/>
                <a:ea typeface="Times New Roman"/>
                <a:cs typeface="Times New Roman"/>
                <a:sym typeface="Times New Roman"/>
              </a:rPr>
              <a:t> of </a:t>
            </a:r>
            <a:r>
              <a:rPr lang="en">
                <a:solidFill>
                  <a:schemeClr val="dk1"/>
                </a:solidFill>
                <a:highlight>
                  <a:srgbClr val="FFFFFF"/>
                </a:highlight>
                <a:latin typeface="Times New Roman"/>
                <a:ea typeface="Times New Roman"/>
                <a:cs typeface="Times New Roman"/>
                <a:sym typeface="Times New Roman"/>
              </a:rPr>
              <a:t>ample</a:t>
            </a:r>
            <a:r>
              <a:rPr lang="en">
                <a:solidFill>
                  <a:schemeClr val="dk1"/>
                </a:solidFill>
                <a:highlight>
                  <a:srgbClr val="FFFFFF"/>
                </a:highlight>
                <a:latin typeface="Times New Roman"/>
                <a:ea typeface="Times New Roman"/>
                <a:cs typeface="Times New Roman"/>
                <a:sym typeface="Times New Roman"/>
              </a:rPr>
              <a:t> amount of individual products that mimic certain features of our product.</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Our product bring integration to the </a:t>
            </a:r>
            <a:r>
              <a:rPr lang="en">
                <a:solidFill>
                  <a:schemeClr val="dk1"/>
                </a:solidFill>
                <a:highlight>
                  <a:srgbClr val="FFFFFF"/>
                </a:highlight>
                <a:latin typeface="Times New Roman"/>
                <a:ea typeface="Times New Roman"/>
                <a:cs typeface="Times New Roman"/>
                <a:sym typeface="Times New Roman"/>
              </a:rPr>
              <a:t>currently</a:t>
            </a:r>
            <a:r>
              <a:rPr lang="en">
                <a:solidFill>
                  <a:schemeClr val="dk1"/>
                </a:solidFill>
                <a:highlight>
                  <a:srgbClr val="FFFFFF"/>
                </a:highlight>
                <a:latin typeface="Times New Roman"/>
                <a:ea typeface="Times New Roman"/>
                <a:cs typeface="Times New Roman"/>
                <a:sym typeface="Times New Roman"/>
              </a:rPr>
              <a:t> existing systems..</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Our product will overcome the difficulties on the currently existing system.</a:t>
            </a:r>
            <a:endParaRPr>
              <a:solidFill>
                <a:schemeClr val="dk1"/>
              </a:solidFill>
              <a:highlight>
                <a:srgbClr val="FFFFFF"/>
              </a:highlight>
              <a:latin typeface="Times New Roman"/>
              <a:ea typeface="Times New Roman"/>
              <a:cs typeface="Times New Roman"/>
              <a:sym typeface="Times New Roman"/>
            </a:endParaRPr>
          </a:p>
          <a:p>
            <a:pPr indent="-317500" lvl="0" marL="457200" rtl="0" algn="just">
              <a:lnSpc>
                <a:spcPct val="150000"/>
              </a:lnSpc>
              <a:spcBef>
                <a:spcPts val="0"/>
              </a:spcBef>
              <a:spcAft>
                <a:spcPts val="0"/>
              </a:spcAft>
              <a:buClr>
                <a:schemeClr val="dk1"/>
              </a:buClr>
              <a:buSzPts val="1400"/>
              <a:buFont typeface="Times New Roman"/>
              <a:buChar char="●"/>
            </a:pPr>
            <a:r>
              <a:rPr lang="en">
                <a:solidFill>
                  <a:schemeClr val="dk1"/>
                </a:solidFill>
                <a:highlight>
                  <a:srgbClr val="FFFFFF"/>
                </a:highlight>
                <a:latin typeface="Times New Roman"/>
                <a:ea typeface="Times New Roman"/>
                <a:cs typeface="Times New Roman"/>
                <a:sym typeface="Times New Roman"/>
              </a:rPr>
              <a:t>Make the life of users much more easier.</a:t>
            </a:r>
            <a:endParaRPr>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8"/>
          <p:cNvSpPr txBox="1"/>
          <p:nvPr/>
        </p:nvSpPr>
        <p:spPr>
          <a:xfrm>
            <a:off x="3511650" y="572850"/>
            <a:ext cx="2509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System Requirement</a:t>
            </a:r>
            <a:endParaRPr b="1" sz="1600">
              <a:latin typeface="Times New Roman"/>
              <a:ea typeface="Times New Roman"/>
              <a:cs typeface="Times New Roman"/>
              <a:sym typeface="Times New Roman"/>
            </a:endParaRPr>
          </a:p>
        </p:txBody>
      </p:sp>
      <p:sp>
        <p:nvSpPr>
          <p:cNvPr id="85" name="Google Shape;85;p18"/>
          <p:cNvSpPr txBox="1"/>
          <p:nvPr/>
        </p:nvSpPr>
        <p:spPr>
          <a:xfrm>
            <a:off x="1500450" y="1632900"/>
            <a:ext cx="6143100" cy="25242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AutoNum type="arabicPeriod"/>
            </a:pPr>
            <a:r>
              <a:rPr lang="en">
                <a:highlight>
                  <a:srgbClr val="FFFFFF"/>
                </a:highlight>
                <a:latin typeface="Times New Roman"/>
                <a:ea typeface="Times New Roman"/>
                <a:cs typeface="Times New Roman"/>
                <a:sym typeface="Times New Roman"/>
              </a:rPr>
              <a:t>User have to view all the preferred locations near their facility.</a:t>
            </a:r>
            <a:endParaRPr>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rabicPeriod"/>
            </a:pPr>
            <a:r>
              <a:rPr lang="en">
                <a:highlight>
                  <a:srgbClr val="FFFFFF"/>
                </a:highlight>
                <a:latin typeface="Times New Roman"/>
                <a:ea typeface="Times New Roman"/>
                <a:cs typeface="Times New Roman"/>
                <a:sym typeface="Times New Roman"/>
              </a:rPr>
              <a:t>The </a:t>
            </a:r>
            <a:r>
              <a:rPr lang="en">
                <a:highlight>
                  <a:srgbClr val="FFFFFF"/>
                </a:highlight>
                <a:latin typeface="Times New Roman"/>
                <a:ea typeface="Times New Roman"/>
                <a:cs typeface="Times New Roman"/>
                <a:sym typeface="Times New Roman"/>
              </a:rPr>
              <a:t>preferred</a:t>
            </a:r>
            <a:r>
              <a:rPr lang="en">
                <a:highlight>
                  <a:srgbClr val="FFFFFF"/>
                </a:highlight>
                <a:latin typeface="Times New Roman"/>
                <a:ea typeface="Times New Roman"/>
                <a:cs typeface="Times New Roman"/>
                <a:sym typeface="Times New Roman"/>
              </a:rPr>
              <a:t> locational data from user is further classified into different classes.</a:t>
            </a:r>
            <a:endParaRPr>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rabicPeriod"/>
            </a:pPr>
            <a:r>
              <a:rPr lang="en">
                <a:highlight>
                  <a:srgbClr val="FFFFFF"/>
                </a:highlight>
                <a:latin typeface="Times New Roman"/>
                <a:ea typeface="Times New Roman"/>
                <a:cs typeface="Times New Roman"/>
                <a:sym typeface="Times New Roman"/>
              </a:rPr>
              <a:t>The user can view details of the </a:t>
            </a:r>
            <a:r>
              <a:rPr lang="en">
                <a:highlight>
                  <a:srgbClr val="FFFFFF"/>
                </a:highlight>
                <a:latin typeface="Times New Roman"/>
                <a:ea typeface="Times New Roman"/>
                <a:cs typeface="Times New Roman"/>
                <a:sym typeface="Times New Roman"/>
              </a:rPr>
              <a:t>preferred</a:t>
            </a:r>
            <a:r>
              <a:rPr lang="en">
                <a:highlight>
                  <a:srgbClr val="FFFFFF"/>
                </a:highlight>
                <a:latin typeface="Times New Roman"/>
                <a:ea typeface="Times New Roman"/>
                <a:cs typeface="Times New Roman"/>
                <a:sym typeface="Times New Roman"/>
              </a:rPr>
              <a:t> facility.</a:t>
            </a:r>
            <a:endParaRPr>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rabicPeriod"/>
            </a:pPr>
            <a:r>
              <a:rPr lang="en">
                <a:highlight>
                  <a:srgbClr val="FFFFFF"/>
                </a:highlight>
                <a:latin typeface="Times New Roman"/>
                <a:ea typeface="Times New Roman"/>
                <a:cs typeface="Times New Roman"/>
                <a:sym typeface="Times New Roman"/>
              </a:rPr>
              <a:t>Administrator can manipulate the category and its details in the database.</a:t>
            </a:r>
            <a:endParaRPr>
              <a:highlight>
                <a:srgbClr val="FFFFFF"/>
              </a:highlight>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AutoNum type="arabicPeriod"/>
            </a:pPr>
            <a:r>
              <a:rPr lang="en">
                <a:highlight>
                  <a:srgbClr val="FFFFFF"/>
                </a:highlight>
                <a:latin typeface="Times New Roman"/>
                <a:ea typeface="Times New Roman"/>
                <a:cs typeface="Times New Roman"/>
                <a:sym typeface="Times New Roman"/>
              </a:rPr>
              <a:t>System shall provide authentication to avoid unauthorized access.</a:t>
            </a:r>
            <a:endParaRPr>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200">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9"/>
          <p:cNvSpPr txBox="1"/>
          <p:nvPr/>
        </p:nvSpPr>
        <p:spPr>
          <a:xfrm>
            <a:off x="1096950" y="487525"/>
            <a:ext cx="656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91" name="Google Shape;91;p19"/>
          <p:cNvSpPr txBox="1"/>
          <p:nvPr/>
        </p:nvSpPr>
        <p:spPr>
          <a:xfrm>
            <a:off x="311700" y="210500"/>
            <a:ext cx="8520600" cy="4832400"/>
          </a:xfrm>
          <a:prstGeom prst="rect">
            <a:avLst/>
          </a:prstGeom>
          <a:noFill/>
          <a:ln>
            <a:noFill/>
          </a:ln>
        </p:spPr>
        <p:txBody>
          <a:bodyPr anchorCtr="0" anchor="t" bIns="91425" lIns="91425" spcFirstLastPara="1" rIns="91425" wrap="square" tIns="91425">
            <a:noAutofit/>
          </a:bodyPr>
          <a:lstStyle/>
          <a:p>
            <a:pPr indent="0" lvl="0" marL="0" rtl="0" algn="l">
              <a:lnSpc>
                <a:spcPct val="105000"/>
              </a:lnSpc>
              <a:spcBef>
                <a:spcPts val="0"/>
              </a:spcBef>
              <a:spcAft>
                <a:spcPts val="0"/>
              </a:spcAft>
              <a:buNone/>
            </a:pPr>
            <a:r>
              <a:rPr b="1" lang="en" sz="1600">
                <a:solidFill>
                  <a:srgbClr val="000000"/>
                </a:solidFill>
                <a:latin typeface="Times New Roman"/>
                <a:ea typeface="Times New Roman"/>
                <a:cs typeface="Times New Roman"/>
                <a:sym typeface="Times New Roman"/>
              </a:rPr>
              <a:t>Software Requirements</a:t>
            </a:r>
            <a:endParaRPr b="1" sz="1600">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→XAMPP </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→Anaconda</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→VS Code</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→LucidChart</a:t>
            </a:r>
            <a:endParaRPr>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b="1" lang="en" sz="1600">
                <a:solidFill>
                  <a:srgbClr val="000000"/>
                </a:solidFill>
                <a:latin typeface="Times New Roman"/>
                <a:ea typeface="Times New Roman"/>
                <a:cs typeface="Times New Roman"/>
                <a:sym typeface="Times New Roman"/>
              </a:rPr>
              <a:t>Hardware Requirements</a:t>
            </a:r>
            <a:endParaRPr b="1" sz="1600">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The minimum hardware requirements:</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CPU:      2 x 64-bit 2.8 GHz 8.00 GT/s CPUs.</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RAM:     8 GB or 4 GB of 1600 MHz DDR4 RAM.</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rPr lang="en">
                <a:solidFill>
                  <a:srgbClr val="000000"/>
                </a:solidFill>
                <a:latin typeface="Times New Roman"/>
                <a:ea typeface="Times New Roman"/>
                <a:cs typeface="Times New Roman"/>
                <a:sym typeface="Times New Roman"/>
              </a:rPr>
              <a:t>Storage:  150GB of free memory space.</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a:solidFill>
                <a:srgbClr val="000000"/>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a:solidFill>
                <a:srgbClr val="595959"/>
              </a:solidFill>
              <a:latin typeface="Times New Roman"/>
              <a:ea typeface="Times New Roman"/>
              <a:cs typeface="Times New Roman"/>
              <a:sym typeface="Times New Roman"/>
            </a:endParaRPr>
          </a:p>
          <a:p>
            <a:pPr indent="0" lvl="0" marL="0" rtl="0" algn="l">
              <a:lnSpc>
                <a:spcPct val="105000"/>
              </a:lnSpc>
              <a:spcBef>
                <a:spcPts val="1200"/>
              </a:spcBef>
              <a:spcAft>
                <a:spcPts val="0"/>
              </a:spcAft>
              <a:buNone/>
            </a:pPr>
            <a:r>
              <a:t/>
            </a:r>
            <a:endParaRPr b="1">
              <a:solidFill>
                <a:srgbClr val="595959"/>
              </a:solidFill>
              <a:latin typeface="Times New Roman"/>
              <a:ea typeface="Times New Roman"/>
              <a:cs typeface="Times New Roman"/>
              <a:sym typeface="Times New Roman"/>
            </a:endParaRPr>
          </a:p>
          <a:p>
            <a:pPr indent="0" lvl="0" marL="0" rtl="0" algn="l">
              <a:lnSpc>
                <a:spcPct val="105000"/>
              </a:lnSpc>
              <a:spcBef>
                <a:spcPts val="1200"/>
              </a:spcBef>
              <a:spcAft>
                <a:spcPts val="1200"/>
              </a:spcAft>
              <a:buNone/>
            </a:pPr>
            <a:r>
              <a:t/>
            </a:r>
            <a:endParaRPr>
              <a:solidFill>
                <a:srgbClr val="595959"/>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0"/>
          <p:cNvSpPr txBox="1"/>
          <p:nvPr/>
        </p:nvSpPr>
        <p:spPr>
          <a:xfrm>
            <a:off x="3054600" y="536275"/>
            <a:ext cx="303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Purpose of the Project</a:t>
            </a:r>
            <a:endParaRPr b="1" sz="1600">
              <a:latin typeface="Times New Roman"/>
              <a:ea typeface="Times New Roman"/>
              <a:cs typeface="Times New Roman"/>
              <a:sym typeface="Times New Roman"/>
            </a:endParaRPr>
          </a:p>
        </p:txBody>
      </p:sp>
      <p:sp>
        <p:nvSpPr>
          <p:cNvPr id="97" name="Google Shape;97;p20"/>
          <p:cNvSpPr txBox="1"/>
          <p:nvPr/>
        </p:nvSpPr>
        <p:spPr>
          <a:xfrm>
            <a:off x="1547925" y="1525050"/>
            <a:ext cx="5814000" cy="1369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Times New Roman"/>
                <a:ea typeface="Times New Roman"/>
                <a:cs typeface="Times New Roman"/>
                <a:sym typeface="Times New Roman"/>
              </a:rPr>
              <a:t>The main purpose of the project is to make life of the user easier through proper utilization of the currently existing GPS technology,and providing </a:t>
            </a:r>
            <a:r>
              <a:rPr lang="en">
                <a:latin typeface="Times New Roman"/>
                <a:ea typeface="Times New Roman"/>
                <a:cs typeface="Times New Roman"/>
                <a:sym typeface="Times New Roman"/>
              </a:rPr>
              <a:t>confidence</a:t>
            </a:r>
            <a:r>
              <a:rPr lang="en">
                <a:latin typeface="Times New Roman"/>
                <a:ea typeface="Times New Roman"/>
                <a:cs typeface="Times New Roman"/>
                <a:sym typeface="Times New Roman"/>
              </a:rPr>
              <a:t> to pupils, like students for  moving out  to a new city and achieve their dreams.</a:t>
            </a:r>
            <a:endParaRPr>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1"/>
          <p:cNvSpPr txBox="1"/>
          <p:nvPr/>
        </p:nvSpPr>
        <p:spPr>
          <a:xfrm>
            <a:off x="3290875" y="499725"/>
            <a:ext cx="3985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Times New Roman"/>
                <a:ea typeface="Times New Roman"/>
                <a:cs typeface="Times New Roman"/>
                <a:sym typeface="Times New Roman"/>
              </a:rPr>
              <a:t>Implementation </a:t>
            </a:r>
            <a:endParaRPr b="1" sz="1600">
              <a:latin typeface="Times New Roman"/>
              <a:ea typeface="Times New Roman"/>
              <a:cs typeface="Times New Roman"/>
              <a:sym typeface="Times New Roman"/>
            </a:endParaRPr>
          </a:p>
        </p:txBody>
      </p:sp>
      <p:sp>
        <p:nvSpPr>
          <p:cNvPr id="103" name="Google Shape;103;p21"/>
          <p:cNvSpPr txBox="1"/>
          <p:nvPr/>
        </p:nvSpPr>
        <p:spPr>
          <a:xfrm>
            <a:off x="1082100" y="1288075"/>
            <a:ext cx="6069900" cy="2662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Our website is the main and the only user interacting system in the product.</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website will be used by the consumers for getting details about the available facilities near their location.</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website is design with bootstrap templates which involves HTML,JS,CSS.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folium package is used to plot points on basis of coordinates.</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KNN algorithm is used to predict classes of the facility.</a:t>
            </a:r>
            <a:endParaRPr>
              <a:latin typeface="Times New Roman"/>
              <a:ea typeface="Times New Roman"/>
              <a:cs typeface="Times New Roman"/>
              <a:sym typeface="Times New Roman"/>
            </a:endParaRPr>
          </a:p>
          <a:p>
            <a:pPr indent="-317500" lvl="0" marL="457200" rtl="0" algn="l">
              <a:lnSpc>
                <a:spcPct val="150000"/>
              </a:lnSpc>
              <a:spcBef>
                <a:spcPts val="0"/>
              </a:spcBef>
              <a:spcAft>
                <a:spcPts val="0"/>
              </a:spcAft>
              <a:buSzPts val="1400"/>
              <a:buFont typeface="Times New Roman"/>
              <a:buChar char="●"/>
            </a:pPr>
            <a:r>
              <a:rPr lang="en">
                <a:latin typeface="Times New Roman"/>
                <a:ea typeface="Times New Roman"/>
                <a:cs typeface="Times New Roman"/>
                <a:sym typeface="Times New Roman"/>
              </a:rPr>
              <a:t>The PHP code control the flow of data to the database.</a:t>
            </a:r>
            <a:endParaRPr>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